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363e700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e363e700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266a14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4266a14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4266a14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4266a14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266a14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4266a14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363e70007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363e7000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363e7000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363e7000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363e7000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363e7000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075f45f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8075f45f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8075f45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b8075f45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8075f4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b8075f4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363e7000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e363e700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363e7000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e363e7000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363e7000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e363e7000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4266a14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4266a14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" name="Google Shape;24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AI DENOISER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0" y="0"/>
            <a:ext cx="5595016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2"/>
          <p:cNvCxnSpPr/>
          <p:nvPr/>
        </p:nvCxnSpPr>
        <p:spPr>
          <a:xfrm flipH="1" rot="10800000">
            <a:off x="1612100" y="1618525"/>
            <a:ext cx="4371600" cy="5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2"/>
          <p:cNvCxnSpPr/>
          <p:nvPr/>
        </p:nvCxnSpPr>
        <p:spPr>
          <a:xfrm flipH="1" rot="10800000">
            <a:off x="5665925" y="1770850"/>
            <a:ext cx="4701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2"/>
          <p:cNvSpPr txBox="1"/>
          <p:nvPr/>
        </p:nvSpPr>
        <p:spPr>
          <a:xfrm>
            <a:off x="6126450" y="982950"/>
            <a:ext cx="27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dataframe for path to image</a:t>
            </a:r>
            <a:endParaRPr/>
          </a:p>
        </p:txBody>
      </p:sp>
      <p:cxnSp>
        <p:nvCxnSpPr>
          <p:cNvPr id="194" name="Google Shape;194;p22"/>
          <p:cNvCxnSpPr>
            <a:stCxn id="193" idx="2"/>
          </p:cNvCxnSpPr>
          <p:nvPr/>
        </p:nvCxnSpPr>
        <p:spPr>
          <a:xfrm>
            <a:off x="7488600" y="1598550"/>
            <a:ext cx="4200" cy="10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475" y="135750"/>
            <a:ext cx="2787750" cy="2104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2955476" y="485727"/>
            <a:ext cx="1082700" cy="15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4686525" y="2697350"/>
            <a:ext cx="18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from dataframe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2549350" y="2697350"/>
            <a:ext cx="18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from dataframe</a:t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4686525" y="2468750"/>
            <a:ext cx="18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2549350" y="2468750"/>
            <a:ext cx="18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Noisy</a:t>
            </a:r>
            <a:endParaRPr/>
          </a:p>
        </p:txBody>
      </p:sp>
      <p:cxnSp>
        <p:nvCxnSpPr>
          <p:cNvPr id="205" name="Google Shape;205;p23"/>
          <p:cNvCxnSpPr/>
          <p:nvPr/>
        </p:nvCxnSpPr>
        <p:spPr>
          <a:xfrm>
            <a:off x="3476800" y="3097550"/>
            <a:ext cx="716700" cy="7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3"/>
          <p:cNvCxnSpPr>
            <a:stCxn id="201" idx="2"/>
          </p:cNvCxnSpPr>
          <p:nvPr/>
        </p:nvCxnSpPr>
        <p:spPr>
          <a:xfrm flipH="1">
            <a:off x="4997775" y="3097550"/>
            <a:ext cx="616200" cy="7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3"/>
          <p:cNvSpPr txBox="1"/>
          <p:nvPr/>
        </p:nvSpPr>
        <p:spPr>
          <a:xfrm>
            <a:off x="3720075" y="3960100"/>
            <a:ext cx="19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 2 generators into 1 generator</a:t>
            </a:r>
            <a:endParaRPr/>
          </a:p>
        </p:txBody>
      </p:sp>
      <p:cxnSp>
        <p:nvCxnSpPr>
          <p:cNvPr id="208" name="Google Shape;208;p23"/>
          <p:cNvCxnSpPr/>
          <p:nvPr/>
        </p:nvCxnSpPr>
        <p:spPr>
          <a:xfrm flipH="1" rot="10800000">
            <a:off x="4525300" y="914925"/>
            <a:ext cx="22419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3"/>
          <p:cNvSpPr txBox="1"/>
          <p:nvPr/>
        </p:nvSpPr>
        <p:spPr>
          <a:xfrm>
            <a:off x="6923950" y="667675"/>
            <a:ext cx="201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Did not apply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transformations as i want to ensure that images pass in are received in the exact same outputs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(only rescale 1/255.0)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233700" y="263000"/>
            <a:ext cx="57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u="sng"/>
              <a:t>CNN Autoencoder ( 1st approach) Tried and failed  </a:t>
            </a:r>
            <a:endParaRPr b="1" u="sng"/>
          </a:p>
        </p:txBody>
      </p:sp>
      <p:sp>
        <p:nvSpPr>
          <p:cNvPr id="215" name="Google Shape;215;p24"/>
          <p:cNvSpPr/>
          <p:nvPr/>
        </p:nvSpPr>
        <p:spPr>
          <a:xfrm>
            <a:off x="4530527" y="2293101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4196102" y="1151155"/>
            <a:ext cx="16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4530527" y="2840684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4530527" y="338828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4530527" y="3798971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Flatten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4530527" y="1823921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6409800" y="1774250"/>
            <a:ext cx="2445300" cy="57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stride=2, padding = same</a:t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6718352" y="2968751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Maxpooling2D</a:t>
            </a:r>
            <a:endParaRPr/>
          </a:p>
        </p:txBody>
      </p:sp>
      <p:cxnSp>
        <p:nvCxnSpPr>
          <p:cNvPr id="223" name="Google Shape;223;p24"/>
          <p:cNvCxnSpPr>
            <a:stCxn id="215" idx="3"/>
            <a:endCxn id="221" idx="1"/>
          </p:cNvCxnSpPr>
          <p:nvPr/>
        </p:nvCxnSpPr>
        <p:spPr>
          <a:xfrm flipH="1" rot="10800000">
            <a:off x="5966627" y="2061951"/>
            <a:ext cx="4431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4"/>
          <p:cNvCxnSpPr>
            <a:stCxn id="215" idx="3"/>
            <a:endCxn id="222" idx="1"/>
          </p:cNvCxnSpPr>
          <p:nvPr/>
        </p:nvCxnSpPr>
        <p:spPr>
          <a:xfrm>
            <a:off x="5966627" y="2452551"/>
            <a:ext cx="751800" cy="6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4"/>
          <p:cNvSpPr/>
          <p:nvPr/>
        </p:nvSpPr>
        <p:spPr>
          <a:xfrm>
            <a:off x="7019375" y="2371500"/>
            <a:ext cx="596700" cy="575700"/>
          </a:xfrm>
          <a:prstGeom prst="mathPlus">
            <a:avLst>
              <a:gd fmla="val 1229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334350" y="1614875"/>
            <a:ext cx="3437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256,256,3 input layer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128, 128, 32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64,64,32 maxpooling2d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32,32,64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16,16,128 maxpooling2d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8,8,128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4,4,128 maxpooling2d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2048 flatten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512 dense ( middle layer )</a:t>
            </a:r>
            <a:endParaRPr/>
          </a:p>
        </p:txBody>
      </p:sp>
      <p:cxnSp>
        <p:nvCxnSpPr>
          <p:cNvPr id="227" name="Google Shape;227;p24"/>
          <p:cNvCxnSpPr>
            <a:stCxn id="215" idx="1"/>
          </p:cNvCxnSpPr>
          <p:nvPr/>
        </p:nvCxnSpPr>
        <p:spPr>
          <a:xfrm rot="10800000">
            <a:off x="2974127" y="2286651"/>
            <a:ext cx="1556400" cy="1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4"/>
          <p:cNvCxnSpPr>
            <a:stCxn id="217" idx="1"/>
          </p:cNvCxnSpPr>
          <p:nvPr/>
        </p:nvCxnSpPr>
        <p:spPr>
          <a:xfrm flipH="1">
            <a:off x="3038927" y="3000134"/>
            <a:ext cx="14916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4"/>
          <p:cNvCxnSpPr>
            <a:stCxn id="220" idx="1"/>
          </p:cNvCxnSpPr>
          <p:nvPr/>
        </p:nvCxnSpPr>
        <p:spPr>
          <a:xfrm rot="10800000">
            <a:off x="2708327" y="1865171"/>
            <a:ext cx="182220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4"/>
          <p:cNvCxnSpPr>
            <a:stCxn id="218" idx="1"/>
          </p:cNvCxnSpPr>
          <p:nvPr/>
        </p:nvCxnSpPr>
        <p:spPr>
          <a:xfrm flipH="1">
            <a:off x="2896427" y="3547736"/>
            <a:ext cx="163410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4"/>
          <p:cNvCxnSpPr>
            <a:stCxn id="219" idx="1"/>
          </p:cNvCxnSpPr>
          <p:nvPr/>
        </p:nvCxnSpPr>
        <p:spPr>
          <a:xfrm flipH="1">
            <a:off x="2046527" y="3958421"/>
            <a:ext cx="24840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/>
          <p:nvPr/>
        </p:nvSpPr>
        <p:spPr>
          <a:xfrm>
            <a:off x="3807973" y="389851"/>
            <a:ext cx="28437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</a:t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807973" y="1396502"/>
            <a:ext cx="28437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Conv2DTranspose</a:t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2794773" y="16422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3807973" y="2087728"/>
            <a:ext cx="28437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Conv2DTranspose</a:t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3807973" y="2778976"/>
            <a:ext cx="28437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Conv2DTranspose</a:t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3807973" y="3473222"/>
            <a:ext cx="28437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</a:t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3807973" y="893177"/>
            <a:ext cx="28437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</a:t>
            </a:r>
            <a:endParaRPr/>
          </a:p>
        </p:txBody>
      </p:sp>
      <p:sp>
        <p:nvSpPr>
          <p:cNvPr id="243" name="Google Shape;243;p25" title="10"/>
          <p:cNvSpPr txBox="1"/>
          <p:nvPr/>
        </p:nvSpPr>
        <p:spPr>
          <a:xfrm>
            <a:off x="431625" y="389850"/>
            <a:ext cx="3437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512 dense ( middle layer 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4,4,128 reshape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8,8,128 Conv2dT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16,16,128 upsampling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32,32,64 Conv2dT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64,64,64 upsampling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128,128,32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256,256,32 maxpooling2d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256,256,3 conv2d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25"/>
          <p:cNvCxnSpPr>
            <a:stCxn id="236" idx="1"/>
          </p:cNvCxnSpPr>
          <p:nvPr/>
        </p:nvCxnSpPr>
        <p:spPr>
          <a:xfrm flipH="1">
            <a:off x="3115873" y="591151"/>
            <a:ext cx="692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5"/>
          <p:cNvCxnSpPr>
            <a:stCxn id="242" idx="1"/>
          </p:cNvCxnSpPr>
          <p:nvPr/>
        </p:nvCxnSpPr>
        <p:spPr>
          <a:xfrm rot="10800000">
            <a:off x="2332573" y="898577"/>
            <a:ext cx="1475400" cy="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5"/>
          <p:cNvCxnSpPr>
            <a:stCxn id="237" idx="1"/>
          </p:cNvCxnSpPr>
          <p:nvPr/>
        </p:nvCxnSpPr>
        <p:spPr>
          <a:xfrm rot="10800000">
            <a:off x="2703673" y="1318802"/>
            <a:ext cx="1104300" cy="2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5"/>
          <p:cNvCxnSpPr>
            <a:stCxn id="239" idx="1"/>
          </p:cNvCxnSpPr>
          <p:nvPr/>
        </p:nvCxnSpPr>
        <p:spPr>
          <a:xfrm rot="10800000">
            <a:off x="2695273" y="2085328"/>
            <a:ext cx="1112700" cy="2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5"/>
          <p:cNvCxnSpPr>
            <a:stCxn id="240" idx="1"/>
          </p:cNvCxnSpPr>
          <p:nvPr/>
        </p:nvCxnSpPr>
        <p:spPr>
          <a:xfrm rot="10800000">
            <a:off x="3057973" y="2761276"/>
            <a:ext cx="7500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5"/>
          <p:cNvCxnSpPr>
            <a:stCxn id="241" idx="1"/>
          </p:cNvCxnSpPr>
          <p:nvPr/>
        </p:nvCxnSpPr>
        <p:spPr>
          <a:xfrm rot="10800000">
            <a:off x="2604673" y="3247622"/>
            <a:ext cx="12033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5"/>
          <p:cNvSpPr/>
          <p:nvPr/>
        </p:nvSpPr>
        <p:spPr>
          <a:xfrm>
            <a:off x="6714600" y="1545650"/>
            <a:ext cx="2445300" cy="57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Conv2DT,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stride=2, padding = same</a:t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7023152" y="2740151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Upsampling</a:t>
            </a:r>
            <a:endParaRPr/>
          </a:p>
        </p:txBody>
      </p:sp>
      <p:cxnSp>
        <p:nvCxnSpPr>
          <p:cNvPr id="252" name="Google Shape;252;p25"/>
          <p:cNvCxnSpPr>
            <a:stCxn id="253" idx="3"/>
            <a:endCxn id="250" idx="1"/>
          </p:cNvCxnSpPr>
          <p:nvPr/>
        </p:nvCxnSpPr>
        <p:spPr>
          <a:xfrm flipH="1" rot="10800000">
            <a:off x="6271500" y="1833500"/>
            <a:ext cx="443100" cy="39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5"/>
          <p:cNvCxnSpPr>
            <a:stCxn id="253" idx="3"/>
            <a:endCxn id="251" idx="1"/>
          </p:cNvCxnSpPr>
          <p:nvPr/>
        </p:nvCxnSpPr>
        <p:spPr>
          <a:xfrm>
            <a:off x="6271352" y="2224001"/>
            <a:ext cx="751800" cy="67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5"/>
          <p:cNvSpPr/>
          <p:nvPr/>
        </p:nvSpPr>
        <p:spPr>
          <a:xfrm>
            <a:off x="7324175" y="2142900"/>
            <a:ext cx="596700" cy="575700"/>
          </a:xfrm>
          <a:prstGeom prst="mathPlus">
            <a:avLst>
              <a:gd fmla="val 1229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4154375" y="1401275"/>
            <a:ext cx="993000" cy="3025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233700" y="263000"/>
            <a:ext cx="47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u="sng"/>
              <a:t>CNN Autoencoder ( 2nd approach) U-net </a:t>
            </a:r>
            <a:endParaRPr b="1" u="sng"/>
          </a:p>
        </p:txBody>
      </p:sp>
      <p:sp>
        <p:nvSpPr>
          <p:cNvPr id="262" name="Google Shape;262;p26"/>
          <p:cNvSpPr/>
          <p:nvPr/>
        </p:nvSpPr>
        <p:spPr>
          <a:xfrm>
            <a:off x="2501827" y="175637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conv1</a:t>
            </a: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233702" y="663205"/>
            <a:ext cx="16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2501827" y="2303959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r>
              <a:rPr lang="en">
                <a:solidFill>
                  <a:schemeClr val="dk1"/>
                </a:solidFill>
              </a:rPr>
              <a:t>conv2</a:t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501827" y="2851561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r>
              <a:rPr lang="en">
                <a:solidFill>
                  <a:schemeClr val="dk1"/>
                </a:solidFill>
              </a:rPr>
              <a:t>conv3</a:t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2501827" y="128719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65275" y="1279500"/>
            <a:ext cx="16533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307852" y="225842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LeakyRelu</a:t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08875" y="1661175"/>
            <a:ext cx="596700" cy="575700"/>
          </a:xfrm>
          <a:prstGeom prst="mathPlus">
            <a:avLst>
              <a:gd fmla="val 1229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608875" y="2626763"/>
            <a:ext cx="596700" cy="575700"/>
          </a:xfrm>
          <a:prstGeom prst="mathPlus">
            <a:avLst>
              <a:gd fmla="val 1229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165277" y="319612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608875" y="3563025"/>
            <a:ext cx="596700" cy="575700"/>
          </a:xfrm>
          <a:prstGeom prst="mathPlus">
            <a:avLst>
              <a:gd fmla="val 12298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165277" y="418672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Normalisation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1558663" y="1242650"/>
            <a:ext cx="912300" cy="33549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5412825" y="2733513"/>
            <a:ext cx="18126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Conv2DTranspose</a:t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5412825" y="3281090"/>
            <a:ext cx="18126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Conv2DTranspose</a:t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5412825" y="3828665"/>
            <a:ext cx="18126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Conv2DTranspose</a:t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5462750" y="1133325"/>
            <a:ext cx="18126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</a:t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501827" y="3399148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r>
              <a:rPr lang="en">
                <a:solidFill>
                  <a:schemeClr val="dk1"/>
                </a:solidFill>
              </a:rPr>
              <a:t>conv4</a:t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2501827" y="394673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r>
              <a:rPr lang="en">
                <a:solidFill>
                  <a:schemeClr val="dk1"/>
                </a:solidFill>
              </a:rPr>
              <a:t>conv</a:t>
            </a:r>
            <a:r>
              <a:rPr lang="en"/>
              <a:t>5</a:t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 flipH="1">
            <a:off x="7750350" y="1279500"/>
            <a:ext cx="14793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 flipH="1">
            <a:off x="7816552" y="2258426"/>
            <a:ext cx="12855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LeakyRelu</a:t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flipH="1">
            <a:off x="7944148" y="3196126"/>
            <a:ext cx="12855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 flipH="1">
            <a:off x="7944148" y="4186726"/>
            <a:ext cx="12855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Normalisation</a:t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 flipH="1">
            <a:off x="7206683" y="1242650"/>
            <a:ext cx="816000" cy="33549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6"/>
          <p:cNvCxnSpPr/>
          <p:nvPr/>
        </p:nvCxnSpPr>
        <p:spPr>
          <a:xfrm flipH="1" rot="10800000">
            <a:off x="5917800" y="705662"/>
            <a:ext cx="150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6"/>
          <p:cNvSpPr txBox="1"/>
          <p:nvPr/>
        </p:nvSpPr>
        <p:spPr>
          <a:xfrm>
            <a:off x="5212800" y="331200"/>
            <a:ext cx="21456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5412825" y="1680890"/>
            <a:ext cx="18126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Conv2DTranspose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5412825" y="2228465"/>
            <a:ext cx="1812600" cy="40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Conv2DTranspose</a:t>
            </a:r>
            <a:endParaRPr/>
          </a:p>
        </p:txBody>
      </p:sp>
      <p:cxnSp>
        <p:nvCxnSpPr>
          <p:cNvPr id="290" name="Google Shape;290;p26"/>
          <p:cNvCxnSpPr>
            <a:stCxn id="262" idx="3"/>
            <a:endCxn id="288" idx="1"/>
          </p:cNvCxnSpPr>
          <p:nvPr/>
        </p:nvCxnSpPr>
        <p:spPr>
          <a:xfrm flipH="1" rot="10800000">
            <a:off x="3937927" y="1882226"/>
            <a:ext cx="1474800" cy="3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>
            <a:stCxn id="264" idx="3"/>
            <a:endCxn id="289" idx="1"/>
          </p:cNvCxnSpPr>
          <p:nvPr/>
        </p:nvCxnSpPr>
        <p:spPr>
          <a:xfrm flipH="1" rot="10800000">
            <a:off x="3937927" y="2429809"/>
            <a:ext cx="1474800" cy="3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>
            <a:stCxn id="265" idx="3"/>
            <a:endCxn id="275" idx="1"/>
          </p:cNvCxnSpPr>
          <p:nvPr/>
        </p:nvCxnSpPr>
        <p:spPr>
          <a:xfrm flipH="1" rot="10800000">
            <a:off x="3937927" y="2934811"/>
            <a:ext cx="1474800" cy="7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6"/>
          <p:cNvCxnSpPr>
            <a:stCxn id="279" idx="3"/>
            <a:endCxn id="276" idx="1"/>
          </p:cNvCxnSpPr>
          <p:nvPr/>
        </p:nvCxnSpPr>
        <p:spPr>
          <a:xfrm flipH="1" rot="10800000">
            <a:off x="3937927" y="3482398"/>
            <a:ext cx="1474800" cy="7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6"/>
          <p:cNvCxnSpPr>
            <a:stCxn id="280" idx="3"/>
            <a:endCxn id="277" idx="1"/>
          </p:cNvCxnSpPr>
          <p:nvPr/>
        </p:nvCxnSpPr>
        <p:spPr>
          <a:xfrm flipH="1" rot="10800000">
            <a:off x="3937927" y="4029986"/>
            <a:ext cx="1474800" cy="7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6"/>
          <p:cNvSpPr/>
          <p:nvPr/>
        </p:nvSpPr>
        <p:spPr>
          <a:xfrm>
            <a:off x="3957277" y="4505636"/>
            <a:ext cx="14361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Conv2D, </a:t>
            </a:r>
            <a:r>
              <a:rPr lang="en">
                <a:solidFill>
                  <a:schemeClr val="dk1"/>
                </a:solidFill>
              </a:rPr>
              <a:t>conv</a:t>
            </a: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ctrTitle"/>
          </p:nvPr>
        </p:nvSpPr>
        <p:spPr>
          <a:xfrm>
            <a:off x="2737400" y="3"/>
            <a:ext cx="3054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552250" y="1763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signal-to-noise ratio (PSNR)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25" y="2332062"/>
            <a:ext cx="4554250" cy="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400" y="2382797"/>
            <a:ext cx="3054600" cy="54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 txBox="1"/>
          <p:nvPr/>
        </p:nvSpPr>
        <p:spPr>
          <a:xfrm>
            <a:off x="5399025" y="17227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73239"/>
                </a:solidFill>
                <a:highlight>
                  <a:srgbClr val="FFFFFF"/>
                </a:highlight>
              </a:rPr>
              <a:t>MSE</a:t>
            </a: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 is the mean squared error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42451" l="9610" r="2299" t="37563"/>
          <a:stretch/>
        </p:blipFill>
        <p:spPr>
          <a:xfrm>
            <a:off x="182450" y="1162250"/>
            <a:ext cx="4987375" cy="10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387750" y="1464416"/>
            <a:ext cx="373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U-net model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 encoder -&gt; decoder with concat layers)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Optimiser ⇒ adam (0.002)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31471" l="9610" r="2299" t="56395"/>
          <a:stretch/>
        </p:blipFill>
        <p:spPr>
          <a:xfrm>
            <a:off x="182450" y="2143125"/>
            <a:ext cx="4987375" cy="6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929175" y="1851788"/>
            <a:ext cx="28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MSE in model building,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PSNR in model evaluation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" name="Google Shape;75;p15"/>
          <p:cNvCxnSpPr>
            <a:endCxn id="74" idx="1"/>
          </p:cNvCxnSpPr>
          <p:nvPr/>
        </p:nvCxnSpPr>
        <p:spPr>
          <a:xfrm flipH="1" rot="10800000">
            <a:off x="4220275" y="2128838"/>
            <a:ext cx="7089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3193"/>
            <a:ext cx="9143999" cy="27513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ctrTitle"/>
          </p:nvPr>
        </p:nvSpPr>
        <p:spPr>
          <a:xfrm>
            <a:off x="2737400" y="3"/>
            <a:ext cx="3054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Task 1 </a:t>
            </a:r>
            <a:r>
              <a:rPr lang="en"/>
              <a:t>RESULTS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23650" y="626450"/>
            <a:ext cx="23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gaussian noise filter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0.9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10100" y="2571750"/>
            <a:ext cx="23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011250" y="3080627"/>
            <a:ext cx="865500" cy="4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011250" y="1408772"/>
            <a:ext cx="865500" cy="4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>
            <a:off x="2737400" y="3"/>
            <a:ext cx="3054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TASk 2 RESULTS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6328"/>
            <a:ext cx="8839203" cy="329105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23650" y="626450"/>
            <a:ext cx="23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Jpg compression 0.6 +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gaussian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noise filter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0.9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10100" y="2571750"/>
            <a:ext cx="23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5563875" y="3865875"/>
            <a:ext cx="1706400" cy="6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563875" y="2196600"/>
            <a:ext cx="1706400" cy="6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55100" y="1922450"/>
            <a:ext cx="4045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Method 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resize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650802" y="2060725"/>
            <a:ext cx="2317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max_epochs = 150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batch_size = 16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-679">
            <a:off x="4975137" y="2002610"/>
            <a:ext cx="1519200" cy="1131000"/>
          </a:xfrm>
          <a:prstGeom prst="cube">
            <a:avLst>
              <a:gd fmla="val 37518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</a:t>
            </a:r>
            <a:r>
              <a:rPr lang="en"/>
              <a:t>uto 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3563475" y="5890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839200" y="5890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650800" y="486700"/>
            <a:ext cx="1666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input_size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b="1" lang="en" sz="2400" u="sng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1024</a:t>
            </a:r>
            <a:r>
              <a:rPr b="1" i="0" lang="en" sz="2400" u="sng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x</a:t>
            </a:r>
            <a:r>
              <a:rPr b="1" lang="en" sz="2400" u="sng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1024</a:t>
            </a:r>
            <a:endParaRPr b="1" i="0" sz="2400" u="sng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6" name="Google Shape;106;p18"/>
          <p:cNvSpPr/>
          <p:nvPr/>
        </p:nvSpPr>
        <p:spPr>
          <a:xfrm rot="5400000">
            <a:off x="5805350" y="13841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 rot="5400000">
            <a:off x="5805350" y="346392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449949" y="933225"/>
            <a:ext cx="246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Cv2.resize, inter_cubic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9" name="Google Shape;109;p18"/>
          <p:cNvSpPr/>
          <p:nvPr/>
        </p:nvSpPr>
        <p:spPr>
          <a:xfrm rot="10800000">
            <a:off x="3450575" y="396267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 rot="10800000">
            <a:off x="4726300" y="396267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489449" y="4504450"/>
            <a:ext cx="246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Cv2.resize, inter_cubic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26" y="69650"/>
            <a:ext cx="1923200" cy="1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6" y="3445400"/>
            <a:ext cx="1923200" cy="1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199" y="531900"/>
            <a:ext cx="661200" cy="3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299" y="4039075"/>
            <a:ext cx="661200" cy="388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6650800" y="3962675"/>
            <a:ext cx="1666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input_size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b="1" lang="en" sz="2400" u="sng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1024</a:t>
            </a:r>
            <a:r>
              <a:rPr b="1" i="0" lang="en" sz="2400" u="sng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x</a:t>
            </a:r>
            <a:r>
              <a:rPr b="1" lang="en" sz="2400" u="sng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1024</a:t>
            </a:r>
            <a:endParaRPr b="1" i="0" sz="2400" u="sng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441713" y="1341800"/>
            <a:ext cx="2017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orig_width 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2040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185375"/>
            <a:ext cx="1932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Orig_height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12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-76200" y="3630100"/>
            <a:ext cx="1932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mask_height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1200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251125" y="4618400"/>
            <a:ext cx="2207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mask_width 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2040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55100" y="1922450"/>
            <a:ext cx="4045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Method 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resize</a:t>
            </a:r>
            <a:endParaRPr/>
          </a:p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6650802" y="2060725"/>
            <a:ext cx="2317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max_epochs = 150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batch_size = 16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rot="-679">
            <a:off x="4975137" y="2002610"/>
            <a:ext cx="1519200" cy="1131000"/>
          </a:xfrm>
          <a:prstGeom prst="cube">
            <a:avLst>
              <a:gd fmla="val 37518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auto 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563475" y="5890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839200" y="5890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650800" y="486700"/>
            <a:ext cx="1412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input_size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b="1" i="0" lang="en" sz="2400" u="sng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256x256</a:t>
            </a:r>
            <a:endParaRPr b="1" i="0" sz="2400" u="sng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1" name="Google Shape;131;p19"/>
          <p:cNvSpPr/>
          <p:nvPr/>
        </p:nvSpPr>
        <p:spPr>
          <a:xfrm rot="5400000">
            <a:off x="5805350" y="13841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 rot="5400000">
            <a:off x="5805350" y="346392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3449949" y="933225"/>
            <a:ext cx="246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Cv2.resize, inter_cubic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741450" y="3914100"/>
            <a:ext cx="1472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output_size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b="1" i="0" lang="en" sz="2400" u="sng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256x256</a:t>
            </a:r>
            <a:endParaRPr b="1" i="0" sz="1400" u="sng" cap="none" strike="noStrike">
              <a:solidFill>
                <a:srgbClr val="000000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 rot="10800000">
            <a:off x="3450575" y="396267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/>
          <p:nvPr/>
        </p:nvSpPr>
        <p:spPr>
          <a:xfrm rot="10800000">
            <a:off x="4726300" y="396267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489449" y="4504450"/>
            <a:ext cx="246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Cv2.resize, inter_cubic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26" y="69650"/>
            <a:ext cx="1923200" cy="1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6" y="3445400"/>
            <a:ext cx="1923200" cy="1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199" y="531900"/>
            <a:ext cx="661200" cy="3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299" y="4039075"/>
            <a:ext cx="661200" cy="388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1441713" y="1341800"/>
            <a:ext cx="2017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orig_width 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2040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185375"/>
            <a:ext cx="1932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Orig_height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12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-76200" y="3630100"/>
            <a:ext cx="1932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mask_height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1200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251125" y="4618400"/>
            <a:ext cx="2207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mask_width 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2040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55100" y="1922450"/>
            <a:ext cx="4045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Method 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Image split predict</a:t>
            </a:r>
            <a:endParaRPr/>
          </a:p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6650802" y="2060725"/>
            <a:ext cx="22596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max_epochs = 150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batch_size = 16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rot="-679">
            <a:off x="4975137" y="2002610"/>
            <a:ext cx="1519200" cy="1131000"/>
          </a:xfrm>
          <a:prstGeom prst="cube">
            <a:avLst>
              <a:gd fmla="val 37518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auto encoder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1441713" y="1341800"/>
            <a:ext cx="2017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orig_width 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2040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185375"/>
            <a:ext cx="1932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Orig_height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12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3563475" y="5890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839200" y="5890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650800" y="486700"/>
            <a:ext cx="1412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input_size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256x256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8" name="Google Shape;158;p20"/>
          <p:cNvSpPr/>
          <p:nvPr/>
        </p:nvSpPr>
        <p:spPr>
          <a:xfrm rot="5400000">
            <a:off x="5805350" y="1384100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 rot="5400000">
            <a:off x="5805350" y="346392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449949" y="933225"/>
            <a:ext cx="246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Split into tiles of size 256x256x3 ⇒ predict all tiles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6741450" y="3914100"/>
            <a:ext cx="1472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output_size 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256x256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 rot="10800000">
            <a:off x="3450575" y="396267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 rot="10800000">
            <a:off x="4726300" y="3962675"/>
            <a:ext cx="6612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-76200" y="3630100"/>
            <a:ext cx="1932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mask_height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1200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251125" y="4618400"/>
            <a:ext cx="2207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mask_width =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2040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26" y="69650"/>
            <a:ext cx="1923200" cy="1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6" y="3445400"/>
            <a:ext cx="1923200" cy="1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88913" l="0" r="91466" t="0"/>
          <a:stretch/>
        </p:blipFill>
        <p:spPr>
          <a:xfrm>
            <a:off x="5679560" y="529003"/>
            <a:ext cx="440074" cy="3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1450725" y="57700"/>
            <a:ext cx="4050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0"/>
          <p:cNvCxnSpPr>
            <a:stCxn id="169" idx="3"/>
            <a:endCxn id="168" idx="1"/>
          </p:cNvCxnSpPr>
          <p:nvPr/>
        </p:nvCxnSpPr>
        <p:spPr>
          <a:xfrm>
            <a:off x="1855725" y="173050"/>
            <a:ext cx="3823800" cy="52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0"/>
          <p:cNvSpPr txBox="1"/>
          <p:nvPr/>
        </p:nvSpPr>
        <p:spPr>
          <a:xfrm>
            <a:off x="3454911" y="3285650"/>
            <a:ext cx="246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Combine all tiles</a:t>
            </a:r>
            <a:endParaRPr b="0" i="0" sz="2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88913" l="0" r="91466" t="0"/>
          <a:stretch/>
        </p:blipFill>
        <p:spPr>
          <a:xfrm>
            <a:off x="5844448" y="4270903"/>
            <a:ext cx="440074" cy="3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1450725" y="3486700"/>
            <a:ext cx="4050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0"/>
          <p:cNvCxnSpPr>
            <a:stCxn id="172" idx="1"/>
            <a:endCxn id="173" idx="3"/>
          </p:cNvCxnSpPr>
          <p:nvPr/>
        </p:nvCxnSpPr>
        <p:spPr>
          <a:xfrm rot="10800000">
            <a:off x="1855648" y="3602053"/>
            <a:ext cx="3988800" cy="83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113800" y="55425"/>
            <a:ext cx="8185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personal Dataset *I use my own family holiday pictures since they were in my computer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1753 images ⇒ * not clean properly ( </a:t>
            </a:r>
            <a:r>
              <a:rPr lang="en"/>
              <a:t>did not</a:t>
            </a:r>
            <a:r>
              <a:rPr lang="en"/>
              <a:t> have sufficient time to look at individual images)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= 1228 | 0.7%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= 525 | 0.3%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/>
              <a:t>Data Prep Stage</a:t>
            </a:r>
            <a:endParaRPr b="1" sz="1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r>
              <a:rPr lang="en"/>
              <a:t> image size ⇒ 3840x5760x3 H,W,C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⇒ 256x256x3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</a:t>
            </a:r>
            <a:r>
              <a:rPr lang="en"/>
              <a:t> filter applied =&gt;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I applied the same noise filter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 ** by accident instead of applying a random.range on the </a:t>
            </a:r>
            <a:r>
              <a:rPr lang="en"/>
              <a:t>gaussian</a:t>
            </a:r>
            <a:r>
              <a:rPr lang="en"/>
              <a:t> filter 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*this is the same for the jpeg compression + noise filter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images were compressed by the same amount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 ** by accident I should have used a random.range when applying jpeg compression 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1"/>
          <p:cNvCxnSpPr>
            <a:endCxn id="181" idx="0"/>
          </p:cNvCxnSpPr>
          <p:nvPr/>
        </p:nvCxnSpPr>
        <p:spPr>
          <a:xfrm>
            <a:off x="5410350" y="3000600"/>
            <a:ext cx="1076700" cy="109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1"/>
          <p:cNvSpPr txBox="1"/>
          <p:nvPr/>
        </p:nvSpPr>
        <p:spPr>
          <a:xfrm>
            <a:off x="3775200" y="4096800"/>
            <a:ext cx="542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Mistake was not corrected as </a:t>
            </a:r>
            <a:r>
              <a:rPr b="1" lang="en" u="sng"/>
              <a:t>the amount of time to upload the data into g drive was (super long)</a:t>
            </a:r>
            <a:r>
              <a:rPr lang="en"/>
              <a:t> (my current work requires me to use vpn hence connection is bad) and </a:t>
            </a:r>
            <a:r>
              <a:rPr lang="en"/>
              <a:t>it's</a:t>
            </a:r>
            <a:r>
              <a:rPr lang="en"/>
              <a:t> been a busy week at work  </a:t>
            </a:r>
            <a:endParaRPr/>
          </a:p>
        </p:txBody>
      </p:sp>
      <p:cxnSp>
        <p:nvCxnSpPr>
          <p:cNvPr id="182" name="Google Shape;182;p21"/>
          <p:cNvCxnSpPr>
            <a:endCxn id="181" idx="0"/>
          </p:cNvCxnSpPr>
          <p:nvPr/>
        </p:nvCxnSpPr>
        <p:spPr>
          <a:xfrm>
            <a:off x="4346550" y="3591000"/>
            <a:ext cx="2140500" cy="50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4" y="4141700"/>
            <a:ext cx="3339925" cy="4440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650" y="2133794"/>
            <a:ext cx="4979551" cy="3013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5" name="Google Shape;185;p21"/>
          <p:cNvCxnSpPr>
            <a:endCxn id="184" idx="2"/>
          </p:cNvCxnSpPr>
          <p:nvPr/>
        </p:nvCxnSpPr>
        <p:spPr>
          <a:xfrm flipH="1" rot="10800000">
            <a:off x="5761625" y="2435119"/>
            <a:ext cx="2478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